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8"/>
  </p:notesMasterIdLst>
  <p:sldIdLst>
    <p:sldId id="418" r:id="rId2"/>
    <p:sldId id="261" r:id="rId3"/>
    <p:sldId id="428" r:id="rId4"/>
    <p:sldId id="789" r:id="rId5"/>
    <p:sldId id="790" r:id="rId6"/>
    <p:sldId id="794" r:id="rId7"/>
    <p:sldId id="796" r:id="rId8"/>
    <p:sldId id="798" r:id="rId9"/>
    <p:sldId id="797" r:id="rId10"/>
    <p:sldId id="802" r:id="rId11"/>
    <p:sldId id="799" r:id="rId12"/>
    <p:sldId id="800" r:id="rId13"/>
    <p:sldId id="791" r:id="rId14"/>
    <p:sldId id="792" r:id="rId15"/>
    <p:sldId id="793" r:id="rId16"/>
    <p:sldId id="788" r:id="rId17"/>
  </p:sldIdLst>
  <p:sldSz cx="9902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119" userDrawn="1">
          <p15:clr>
            <a:srgbClr val="A4A3A4"/>
          </p15:clr>
        </p15:guide>
        <p15:guide id="2" orient="horz" pos="218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kulu Thakhisi" initials="MT" lastIdx="1" clrIdx="0">
    <p:extLst>
      <p:ext uri="{19B8F6BF-5375-455C-9EA6-DF929625EA0E}">
        <p15:presenceInfo xmlns:p15="http://schemas.microsoft.com/office/powerpoint/2012/main" userId="Makulu Thakhis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EB0"/>
    <a:srgbClr val="FFB546"/>
    <a:srgbClr val="FF4337"/>
    <a:srgbClr val="00B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91" autoAdjust="0"/>
    <p:restoredTop sz="72205" autoAdjust="0"/>
  </p:normalViewPr>
  <p:slideViewPr>
    <p:cSldViewPr snapToGrid="0">
      <p:cViewPr varScale="1">
        <p:scale>
          <a:sx n="70" d="100"/>
          <a:sy n="70" d="100"/>
        </p:scale>
        <p:origin x="1362" y="60"/>
      </p:cViewPr>
      <p:guideLst>
        <p:guide pos="3119"/>
        <p:guide orient="horz" pos="2183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57C17-E6FD-4AF5-A787-31E9CCE99A85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59C55F-00F1-4985-9065-F2D92AE05D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253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Note: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473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Note: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102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Some examples of random experiments are: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+Flipping a coin.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+Rolling dices.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will start with these simple examples and build a basis of probability.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075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">
    <p:bg>
      <p:bgPr>
        <a:solidFill>
          <a:srgbClr val="193E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133">
            <a:extLst>
              <a:ext uri="{FF2B5EF4-FFF2-40B4-BE49-F238E27FC236}">
                <a16:creationId xmlns:a16="http://schemas.microsoft.com/office/drawing/2014/main" id="{87A0C92E-C989-44D2-8228-E8DD792E36BE}"/>
              </a:ext>
            </a:extLst>
          </p:cNvPr>
          <p:cNvSpPr/>
          <p:nvPr userDrawn="1"/>
        </p:nvSpPr>
        <p:spPr>
          <a:xfrm>
            <a:off x="565653" y="6344481"/>
            <a:ext cx="2614277" cy="200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300" dirty="0">
                <a:solidFill>
                  <a:schemeClr val="bg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Samsung Innovation Campus</a:t>
            </a:r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B947E24F-201F-4E71-9982-F68FE453773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961228" y="403958"/>
            <a:ext cx="1360963" cy="210192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9259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m Cover">
    <p:bg>
      <p:bgPr>
        <a:solidFill>
          <a:srgbClr val="193E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133">
            <a:extLst>
              <a:ext uri="{FF2B5EF4-FFF2-40B4-BE49-F238E27FC236}">
                <a16:creationId xmlns:a16="http://schemas.microsoft.com/office/drawing/2014/main" id="{878C7F53-45F8-4A8F-826E-D92D97917BA9}"/>
              </a:ext>
            </a:extLst>
          </p:cNvPr>
          <p:cNvSpPr/>
          <p:nvPr userDrawn="1"/>
        </p:nvSpPr>
        <p:spPr>
          <a:xfrm>
            <a:off x="565653" y="6344481"/>
            <a:ext cx="2614277" cy="200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300" dirty="0">
                <a:solidFill>
                  <a:schemeClr val="bg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Samsung Innovation Campus</a:t>
            </a:r>
          </a:p>
        </p:txBody>
      </p:sp>
    </p:spTree>
    <p:extLst>
      <p:ext uri="{BB962C8B-B14F-4D97-AF65-F5344CB8AC3E}">
        <p14:creationId xmlns:p14="http://schemas.microsoft.com/office/powerpoint/2010/main" val="543544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8">
            <a:extLst>
              <a:ext uri="{FF2B5EF4-FFF2-40B4-BE49-F238E27FC236}">
                <a16:creationId xmlns:a16="http://schemas.microsoft.com/office/drawing/2014/main" id="{8E023D3D-0E62-437B-91D8-728092B54173}"/>
              </a:ext>
            </a:extLst>
          </p:cNvPr>
          <p:cNvSpPr/>
          <p:nvPr userDrawn="1"/>
        </p:nvSpPr>
        <p:spPr>
          <a:xfrm>
            <a:off x="0" y="0"/>
            <a:ext cx="9902825" cy="2070538"/>
          </a:xfrm>
          <a:prstGeom prst="rect">
            <a:avLst/>
          </a:prstGeom>
          <a:solidFill>
            <a:srgbClr val="193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8">
            <a:extLst>
              <a:ext uri="{FF2B5EF4-FFF2-40B4-BE49-F238E27FC236}">
                <a16:creationId xmlns:a16="http://schemas.microsoft.com/office/drawing/2014/main" id="{562B35CF-D4CE-4931-8DB1-0E283496313A}"/>
              </a:ext>
            </a:extLst>
          </p:cNvPr>
          <p:cNvCxnSpPr/>
          <p:nvPr userDrawn="1"/>
        </p:nvCxnSpPr>
        <p:spPr>
          <a:xfrm>
            <a:off x="579206" y="6218954"/>
            <a:ext cx="877434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7">
            <a:extLst>
              <a:ext uri="{FF2B5EF4-FFF2-40B4-BE49-F238E27FC236}">
                <a16:creationId xmlns:a16="http://schemas.microsoft.com/office/drawing/2014/main" id="{53409825-988E-48FE-9A1C-F6EA633D72C8}"/>
              </a:ext>
            </a:extLst>
          </p:cNvPr>
          <p:cNvSpPr/>
          <p:nvPr userDrawn="1"/>
        </p:nvSpPr>
        <p:spPr>
          <a:xfrm>
            <a:off x="572597" y="6355371"/>
            <a:ext cx="2888788" cy="200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3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</p:spTree>
    <p:extLst>
      <p:ext uri="{BB962C8B-B14F-4D97-AF65-F5344CB8AC3E}">
        <p14:creationId xmlns:p14="http://schemas.microsoft.com/office/powerpoint/2010/main" val="2637731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0">
            <a:extLst>
              <a:ext uri="{FF2B5EF4-FFF2-40B4-BE49-F238E27FC236}">
                <a16:creationId xmlns:a16="http://schemas.microsoft.com/office/drawing/2014/main" id="{06DB598D-8C8A-4643-901D-47005766B7ED}"/>
              </a:ext>
            </a:extLst>
          </p:cNvPr>
          <p:cNvSpPr/>
          <p:nvPr userDrawn="1"/>
        </p:nvSpPr>
        <p:spPr>
          <a:xfrm>
            <a:off x="-1" y="0"/>
            <a:ext cx="9902825" cy="1197330"/>
          </a:xfrm>
          <a:prstGeom prst="rect">
            <a:avLst/>
          </a:prstGeom>
          <a:solidFill>
            <a:srgbClr val="193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1" name="직선 연결선 8">
            <a:extLst>
              <a:ext uri="{FF2B5EF4-FFF2-40B4-BE49-F238E27FC236}">
                <a16:creationId xmlns:a16="http://schemas.microsoft.com/office/drawing/2014/main" id="{7E2526A5-D8C1-41B5-BA16-4EC0A8303224}"/>
              </a:ext>
            </a:extLst>
          </p:cNvPr>
          <p:cNvCxnSpPr/>
          <p:nvPr userDrawn="1"/>
        </p:nvCxnSpPr>
        <p:spPr>
          <a:xfrm>
            <a:off x="569681" y="6209429"/>
            <a:ext cx="877434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>
            <a:extLst>
              <a:ext uri="{FF2B5EF4-FFF2-40B4-BE49-F238E27FC236}">
                <a16:creationId xmlns:a16="http://schemas.microsoft.com/office/drawing/2014/main" id="{781D0642-B917-4300-8968-B21D42AB19A2}"/>
              </a:ext>
            </a:extLst>
          </p:cNvPr>
          <p:cNvSpPr txBox="1">
            <a:spLocks/>
          </p:cNvSpPr>
          <p:nvPr userDrawn="1"/>
        </p:nvSpPr>
        <p:spPr>
          <a:xfrm>
            <a:off x="8233367" y="6347704"/>
            <a:ext cx="841577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Arial Unicode MS" panose="020B0604020202020204" pitchFamily="50" charset="-127"/>
              </a:rPr>
              <a:t>Project Name</a:t>
            </a:r>
          </a:p>
        </p:txBody>
      </p:sp>
      <p:sp>
        <p:nvSpPr>
          <p:cNvPr id="14" name="슬라이드 번호 개체 틀 15">
            <a:extLst>
              <a:ext uri="{FF2B5EF4-FFF2-40B4-BE49-F238E27FC236}">
                <a16:creationId xmlns:a16="http://schemas.microsoft.com/office/drawing/2014/main" id="{AE98194C-F263-404B-8BE6-6E077EC03D51}"/>
              </a:ext>
            </a:extLst>
          </p:cNvPr>
          <p:cNvSpPr txBox="1">
            <a:spLocks/>
          </p:cNvSpPr>
          <p:nvPr userDrawn="1"/>
        </p:nvSpPr>
        <p:spPr>
          <a:xfrm>
            <a:off x="8805863" y="6347704"/>
            <a:ext cx="538163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977B04-C971-4466-AB79-612C9E649B30}" type="slidenum">
              <a:rPr lang="en-US" altLang="ko-KR" sz="1100" b="0" smtClean="0"/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altLang="ko-KR" sz="1100" b="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5" name="직사각형 7">
            <a:extLst>
              <a:ext uri="{FF2B5EF4-FFF2-40B4-BE49-F238E27FC236}">
                <a16:creationId xmlns:a16="http://schemas.microsoft.com/office/drawing/2014/main" id="{F449D4EA-4E81-45F3-B80A-C52AFC5AB1D5}"/>
              </a:ext>
            </a:extLst>
          </p:cNvPr>
          <p:cNvSpPr/>
          <p:nvPr userDrawn="1"/>
        </p:nvSpPr>
        <p:spPr>
          <a:xfrm>
            <a:off x="572597" y="6355371"/>
            <a:ext cx="2888788" cy="200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3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</p:spTree>
    <p:extLst>
      <p:ext uri="{BB962C8B-B14F-4D97-AF65-F5344CB8AC3E}">
        <p14:creationId xmlns:p14="http://schemas.microsoft.com/office/powerpoint/2010/main" val="11339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Ti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0300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bg>
      <p:bgPr>
        <a:solidFill>
          <a:srgbClr val="193E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3">
            <a:extLst>
              <a:ext uri="{FF2B5EF4-FFF2-40B4-BE49-F238E27FC236}">
                <a16:creationId xmlns:a16="http://schemas.microsoft.com/office/drawing/2014/main" id="{66626BAD-735E-4629-9BF1-E99323EF5CB0}"/>
              </a:ext>
            </a:extLst>
          </p:cNvPr>
          <p:cNvSpPr/>
          <p:nvPr userDrawn="1"/>
        </p:nvSpPr>
        <p:spPr>
          <a:xfrm>
            <a:off x="592977" y="5631041"/>
            <a:ext cx="9309848" cy="7309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SamsungOne 400C" panose="020B0506030303020204" pitchFamily="34" charset="0"/>
                <a:ea typeface="SamsungOne 400" panose="020B0503030303020204" pitchFamily="34" charset="0"/>
              </a:rPr>
              <a:t>ⓒ</a:t>
            </a:r>
            <a:r>
              <a:rPr lang="en-US" altLang="ko-KR" sz="1000" dirty="0">
                <a:solidFill>
                  <a:schemeClr val="bg1"/>
                </a:solidFill>
                <a:latin typeface="SamsungOne 400C" panose="020B0506030303020204" pitchFamily="34" charset="0"/>
                <a:ea typeface="SamsungOne 400C" panose="020B0506030303020204" pitchFamily="34" charset="0"/>
              </a:rPr>
              <a:t>2021 SAMSUNG. All rights reserved.</a:t>
            </a:r>
          </a:p>
          <a:p>
            <a:pPr>
              <a:spcBef>
                <a:spcPts val="600"/>
              </a:spcBef>
            </a:pPr>
            <a:r>
              <a:rPr lang="en-US" altLang="ko-KR" sz="1000" dirty="0">
                <a:solidFill>
                  <a:schemeClr val="bg1"/>
                </a:solidFill>
                <a:latin typeface="SamsungOne 400C" panose="020B0506030303020204" pitchFamily="34" charset="0"/>
                <a:ea typeface="SamsungOne 400C" panose="020B0506030303020204" pitchFamily="34" charset="0"/>
              </a:rPr>
              <a:t>Samsung Electronics Corporate Citizenship Office holds the copyright of book.</a:t>
            </a:r>
          </a:p>
          <a:p>
            <a:pPr>
              <a:spcBef>
                <a:spcPts val="300"/>
              </a:spcBef>
            </a:pPr>
            <a:r>
              <a:rPr lang="en-US" altLang="ko-KR" sz="1000" dirty="0">
                <a:solidFill>
                  <a:schemeClr val="bg1"/>
                </a:solidFill>
                <a:latin typeface="SamsungOne 400C" panose="020B0506030303020204" pitchFamily="34" charset="0"/>
                <a:ea typeface="SamsungOne 400C" panose="020B0506030303020204" pitchFamily="34" charset="0"/>
              </a:rPr>
              <a:t>This book is a literary property protected by copyright law so reprint and reproduction without permission are prohibited. </a:t>
            </a:r>
          </a:p>
          <a:p>
            <a:r>
              <a:rPr lang="en-US" altLang="ko-KR" sz="1000" dirty="0">
                <a:solidFill>
                  <a:schemeClr val="bg1"/>
                </a:solidFill>
                <a:latin typeface="SamsungOne 400C" panose="020B0506030303020204" pitchFamily="34" charset="0"/>
                <a:ea typeface="SamsungOne 400C" panose="020B0506030303020204" pitchFamily="34" charset="0"/>
              </a:rPr>
              <a:t>To use this book other than the curriculum of Samsung Innovation Campus or to use the entire or part of this book, you must receive written consent from copyright holder.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14295297-8A70-40C4-BB0A-C1E494D2707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060081" y="403958"/>
            <a:ext cx="1360963" cy="210192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249626-85A1-4D99-8749-818BFF99DEAF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115" y="2766611"/>
            <a:ext cx="4046594" cy="132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93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479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8" r:id="rId2"/>
    <p:sldLayoutId id="2147483674" r:id="rId3"/>
    <p:sldLayoutId id="2147483675" r:id="rId4"/>
    <p:sldLayoutId id="2147483676" r:id="rId5"/>
    <p:sldLayoutId id="2147483677" r:id="rId6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3816">
          <p15:clr>
            <a:srgbClr val="F26B43"/>
          </p15:clr>
        </p15:guide>
        <p15:guide id="1" orient="horz" pos="3997">
          <p15:clr>
            <a:srgbClr val="F26B43"/>
          </p15:clr>
        </p15:guide>
        <p15:guide id="2" pos="352">
          <p15:clr>
            <a:srgbClr val="F26B43"/>
          </p15:clr>
        </p15:guide>
        <p15:guide id="3" pos="5886">
          <p15:clr>
            <a:srgbClr val="F26B43"/>
          </p15:clr>
        </p15:guide>
        <p15:guide id="4" orient="horz" pos="323">
          <p15:clr>
            <a:srgbClr val="F26B43"/>
          </p15:clr>
        </p15:guide>
        <p15:guide id="5" orient="horz" pos="222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33">
            <a:extLst>
              <a:ext uri="{FF2B5EF4-FFF2-40B4-BE49-F238E27FC236}">
                <a16:creationId xmlns:a16="http://schemas.microsoft.com/office/drawing/2014/main" id="{11860117-FDC7-4C47-A988-8CF444400E9C}"/>
              </a:ext>
            </a:extLst>
          </p:cNvPr>
          <p:cNvSpPr/>
          <p:nvPr/>
        </p:nvSpPr>
        <p:spPr>
          <a:xfrm>
            <a:off x="945930" y="2438564"/>
            <a:ext cx="7008650" cy="677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KHOELETSO EA LIHOOAI</a:t>
            </a:r>
          </a:p>
        </p:txBody>
      </p:sp>
      <p:sp>
        <p:nvSpPr>
          <p:cNvPr id="11" name="직사각형 133">
            <a:extLst>
              <a:ext uri="{FF2B5EF4-FFF2-40B4-BE49-F238E27FC236}">
                <a16:creationId xmlns:a16="http://schemas.microsoft.com/office/drawing/2014/main" id="{DEC156F4-6529-40AE-82D3-DB9B673A6CC0}"/>
              </a:ext>
            </a:extLst>
          </p:cNvPr>
          <p:cNvSpPr/>
          <p:nvPr/>
        </p:nvSpPr>
        <p:spPr>
          <a:xfrm>
            <a:off x="945929" y="4425668"/>
            <a:ext cx="2355055" cy="323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2100" dirty="0">
                <a:solidFill>
                  <a:srgbClr val="00B3E3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C&amp;P Course</a:t>
            </a:r>
            <a:endParaRPr lang="ko-KR" altLang="en-US" sz="2100" dirty="0">
              <a:solidFill>
                <a:srgbClr val="00B3E3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149DBF3-253E-4132-A6EA-F3E5B89280F3}"/>
              </a:ext>
            </a:extLst>
          </p:cNvPr>
          <p:cNvCxnSpPr>
            <a:cxnSpLocks/>
          </p:cNvCxnSpPr>
          <p:nvPr/>
        </p:nvCxnSpPr>
        <p:spPr>
          <a:xfrm flipH="1">
            <a:off x="645881" y="1871078"/>
            <a:ext cx="10510" cy="287775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33">
            <a:extLst>
              <a:ext uri="{FF2B5EF4-FFF2-40B4-BE49-F238E27FC236}">
                <a16:creationId xmlns:a16="http://schemas.microsoft.com/office/drawing/2014/main" id="{5BE4CBA7-B2DE-4D34-8EE6-EC228375E823}"/>
              </a:ext>
            </a:extLst>
          </p:cNvPr>
          <p:cNvSpPr/>
          <p:nvPr/>
        </p:nvSpPr>
        <p:spPr>
          <a:xfrm>
            <a:off x="945929" y="3375124"/>
            <a:ext cx="5479711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REA IPOPA LIHOAI</a:t>
            </a:r>
            <a:endParaRPr lang="en-US" altLang="ko-KR" sz="5400" dirty="0">
              <a:solidFill>
                <a:schemeClr val="bg1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586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9E9D3-1BDB-4EA2-B7DE-6E82D56D5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2908"/>
            <a:ext cx="9902825" cy="559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219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E126DA-75E2-4758-B99B-0FEB21D01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67" y="1682044"/>
            <a:ext cx="5542844" cy="41768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83EF1D-9727-49D8-BB95-62DA9D39BB41}"/>
              </a:ext>
            </a:extLst>
          </p:cNvPr>
          <p:cNvSpPr txBox="1"/>
          <p:nvPr/>
        </p:nvSpPr>
        <p:spPr>
          <a:xfrm>
            <a:off x="6227003" y="1565086"/>
            <a:ext cx="33076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/>
              <a:t>This is the page where the farmer is able to register their products.</a:t>
            </a:r>
            <a:endParaRPr lang="en-Z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799C02-A261-4B52-A986-9746B2D473BF}"/>
              </a:ext>
            </a:extLst>
          </p:cNvPr>
          <p:cNvSpPr txBox="1"/>
          <p:nvPr/>
        </p:nvSpPr>
        <p:spPr>
          <a:xfrm>
            <a:off x="654755" y="214489"/>
            <a:ext cx="3578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UNIT 2- OVERVIEW</a:t>
            </a:r>
          </a:p>
          <a:p>
            <a:r>
              <a:rPr lang="en-GB" dirty="0">
                <a:solidFill>
                  <a:schemeClr val="bg1"/>
                </a:solidFill>
              </a:rPr>
              <a:t>Products registration page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2465D6-C3E1-5FD0-E602-06DC7DF5CABA}"/>
              </a:ext>
            </a:extLst>
          </p:cNvPr>
          <p:cNvSpPr txBox="1"/>
          <p:nvPr/>
        </p:nvSpPr>
        <p:spPr>
          <a:xfrm>
            <a:off x="6709144" y="2700670"/>
            <a:ext cx="2509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Fields to capture product data</a:t>
            </a:r>
            <a:endParaRPr lang="en-L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738555-58AD-AC1C-66C5-B2B61FA9BA6C}"/>
              </a:ext>
            </a:extLst>
          </p:cNvPr>
          <p:cNvSpPr txBox="1"/>
          <p:nvPr/>
        </p:nvSpPr>
        <p:spPr>
          <a:xfrm>
            <a:off x="6709144" y="3907920"/>
            <a:ext cx="2700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Submit button after confirmation provided data</a:t>
            </a:r>
            <a:endParaRPr lang="en-L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7C8E284B-D635-A899-641F-663FD0E35A16}"/>
              </a:ext>
            </a:extLst>
          </p:cNvPr>
          <p:cNvSpPr/>
          <p:nvPr/>
        </p:nvSpPr>
        <p:spPr>
          <a:xfrm>
            <a:off x="5207099" y="3496107"/>
            <a:ext cx="934024" cy="1746956"/>
          </a:xfrm>
          <a:prstGeom prst="righ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  <a:endParaRPr lang="en-L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B82E63-F00A-8459-4419-CBCB86CAAF9E}"/>
              </a:ext>
            </a:extLst>
          </p:cNvPr>
          <p:cNvCxnSpPr>
            <a:cxnSpLocks/>
          </p:cNvCxnSpPr>
          <p:nvPr/>
        </p:nvCxnSpPr>
        <p:spPr>
          <a:xfrm flipH="1">
            <a:off x="6227003" y="2976869"/>
            <a:ext cx="620364" cy="13397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ED2D913-1DDA-E857-C247-738B94AACE46}"/>
              </a:ext>
            </a:extLst>
          </p:cNvPr>
          <p:cNvCxnSpPr/>
          <p:nvPr/>
        </p:nvCxnSpPr>
        <p:spPr>
          <a:xfrm flipH="1">
            <a:off x="3753293" y="4221126"/>
            <a:ext cx="3094074" cy="11695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77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6" grpId="0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05DABD-1353-4F1B-A9BE-C913B99D8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05948"/>
            <a:ext cx="5932966" cy="50191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966540-A8FA-4AA3-B5A3-9C50BB92851E}"/>
              </a:ext>
            </a:extLst>
          </p:cNvPr>
          <p:cNvSpPr txBox="1"/>
          <p:nvPr/>
        </p:nvSpPr>
        <p:spPr>
          <a:xfrm>
            <a:off x="654755" y="214489"/>
            <a:ext cx="3578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UNIT 2- OVERVIEW</a:t>
            </a:r>
          </a:p>
          <a:p>
            <a:r>
              <a:rPr lang="en-GB" dirty="0">
                <a:solidFill>
                  <a:schemeClr val="bg1"/>
                </a:solidFill>
              </a:rPr>
              <a:t>APPROVAL PAGE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0A541F-873D-4E04-B3C1-96C91D0AE883}"/>
              </a:ext>
            </a:extLst>
          </p:cNvPr>
          <p:cNvSpPr txBox="1"/>
          <p:nvPr/>
        </p:nvSpPr>
        <p:spPr>
          <a:xfrm>
            <a:off x="6278295" y="1380845"/>
            <a:ext cx="34455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/>
              <a:t>This is the page where the</a:t>
            </a:r>
            <a:r>
              <a:rPr lang="en-GB" b="1" dirty="0"/>
              <a:t> ministry rates</a:t>
            </a:r>
            <a:r>
              <a:rPr lang="en-GB" dirty="0"/>
              <a:t> and</a:t>
            </a:r>
            <a:r>
              <a:rPr lang="en-GB" b="1" dirty="0"/>
              <a:t> approve </a:t>
            </a:r>
            <a:r>
              <a:rPr lang="en-GB" dirty="0"/>
              <a:t>products so that they can be viewed by </a:t>
            </a:r>
            <a:r>
              <a:rPr lang="en-GB" b="1" dirty="0"/>
              <a:t>customers</a:t>
            </a:r>
            <a:r>
              <a:rPr lang="en-GB" dirty="0"/>
              <a:t>.</a:t>
            </a:r>
            <a:endParaRPr lang="en-Z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4D3573-CB4B-E731-9C45-A86AE1F5B75E}"/>
              </a:ext>
            </a:extLst>
          </p:cNvPr>
          <p:cNvSpPr txBox="1"/>
          <p:nvPr/>
        </p:nvSpPr>
        <p:spPr>
          <a:xfrm>
            <a:off x="6932429" y="2782669"/>
            <a:ext cx="2690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Save to confirm product button</a:t>
            </a:r>
            <a:endParaRPr lang="en-L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EC9CE7-625F-4C51-348C-414D0B5AA3A4}"/>
              </a:ext>
            </a:extLst>
          </p:cNvPr>
          <p:cNvSpPr txBox="1"/>
          <p:nvPr/>
        </p:nvSpPr>
        <p:spPr>
          <a:xfrm>
            <a:off x="6932429" y="3715520"/>
            <a:ext cx="2498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Delete record if confirmed by mistake </a:t>
            </a:r>
            <a:endParaRPr lang="en-L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4E1D1C-CE84-509E-7D3E-4353AB015AF4}"/>
              </a:ext>
            </a:extLst>
          </p:cNvPr>
          <p:cNvCxnSpPr/>
          <p:nvPr/>
        </p:nvCxnSpPr>
        <p:spPr>
          <a:xfrm flipH="1">
            <a:off x="1881963" y="3105834"/>
            <a:ext cx="5188688" cy="26463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1BBA179-F2FA-993C-2FC1-BD9A971C8FCB}"/>
              </a:ext>
            </a:extLst>
          </p:cNvPr>
          <p:cNvCxnSpPr/>
          <p:nvPr/>
        </p:nvCxnSpPr>
        <p:spPr>
          <a:xfrm flipH="1">
            <a:off x="5454502" y="4038685"/>
            <a:ext cx="1648047" cy="17773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98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F70DC1-2D02-40CA-A152-13CE03AF52D8}"/>
              </a:ext>
            </a:extLst>
          </p:cNvPr>
          <p:cNvSpPr/>
          <p:nvPr/>
        </p:nvSpPr>
        <p:spPr>
          <a:xfrm>
            <a:off x="39343" y="1443841"/>
            <a:ext cx="730705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3.1	</a:t>
            </a:r>
            <a:r>
              <a:rPr lang="en-GB" sz="1600" b="1" dirty="0"/>
              <a:t>PROBLEMS ECOUNTERED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Linking back-end and front end posed a major challenge during the application development phase using python in regard to compatibility and communication of both end technologies.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Moreover uploading pictures was not particularly a walk in the park due to file size and format as well as the security of images.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As if we did not encounter ample setbacks, power-cut was a virtue followed by  a discord in testing the log-in ascribed to bad conversion in Jason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Over and above that, Django server did not run as expected .Agitation with shutting down machines on the account of technical problems.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8EE6A1-EE30-46E4-8904-B15E6BADF3E8}"/>
              </a:ext>
            </a:extLst>
          </p:cNvPr>
          <p:cNvSpPr txBox="1"/>
          <p:nvPr/>
        </p:nvSpPr>
        <p:spPr>
          <a:xfrm>
            <a:off x="238126" y="228601"/>
            <a:ext cx="32614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UNIT 3-CONCLUSION</a:t>
            </a:r>
          </a:p>
          <a:p>
            <a:r>
              <a:rPr lang="en-GB" dirty="0">
                <a:solidFill>
                  <a:schemeClr val="bg1"/>
                </a:solidFill>
              </a:rPr>
              <a:t>3.1  PROBLEMS ECOUNTERED</a:t>
            </a:r>
          </a:p>
          <a:p>
            <a:endParaRPr lang="en-Z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823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42AF90-154C-40E1-AFA2-F07DCA685895}"/>
              </a:ext>
            </a:extLst>
          </p:cNvPr>
          <p:cNvSpPr/>
          <p:nvPr/>
        </p:nvSpPr>
        <p:spPr>
          <a:xfrm>
            <a:off x="0" y="1286640"/>
            <a:ext cx="954401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3.2 </a:t>
            </a:r>
            <a:r>
              <a:rPr lang="en-GB" sz="1600" b="1" dirty="0"/>
              <a:t>LONG-TERM GOALS 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User growth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Trading should be done through the system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Product Review by Customer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Filter Products according to regions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94CB6-8176-4235-BCB9-2DD8683155A0}"/>
              </a:ext>
            </a:extLst>
          </p:cNvPr>
          <p:cNvSpPr txBox="1"/>
          <p:nvPr/>
        </p:nvSpPr>
        <p:spPr>
          <a:xfrm>
            <a:off x="257175" y="133351"/>
            <a:ext cx="2962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UNIT 3-CONCLUSION</a:t>
            </a:r>
          </a:p>
          <a:p>
            <a:r>
              <a:rPr lang="en-GB" dirty="0">
                <a:solidFill>
                  <a:schemeClr val="bg1"/>
                </a:solidFill>
              </a:rPr>
              <a:t>3.2 LONG-TERM GOALS</a:t>
            </a:r>
            <a:endParaRPr lang="en-Z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436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D70434-BCF6-487C-ABA4-3A5B657B74F9}"/>
              </a:ext>
            </a:extLst>
          </p:cNvPr>
          <p:cNvSpPr/>
          <p:nvPr/>
        </p:nvSpPr>
        <p:spPr>
          <a:xfrm>
            <a:off x="371062" y="1690446"/>
            <a:ext cx="689623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3.3 </a:t>
            </a:r>
            <a:r>
              <a:rPr lang="en-GB" b="1" dirty="0"/>
              <a:t>Summary</a:t>
            </a:r>
          </a:p>
          <a:p>
            <a:endParaRPr lang="en-GB" dirty="0"/>
          </a:p>
          <a:p>
            <a:r>
              <a:rPr lang="en-GB" dirty="0" err="1"/>
              <a:t>Khoeletso</a:t>
            </a:r>
            <a:r>
              <a:rPr lang="en-GB" dirty="0"/>
              <a:t>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lihooai</a:t>
            </a:r>
            <a:r>
              <a:rPr lang="en-GB" dirty="0"/>
              <a:t> is essentially a transparent  digital platform to both proposed parties.</a:t>
            </a:r>
          </a:p>
          <a:p>
            <a:endParaRPr lang="en-GB" dirty="0"/>
          </a:p>
          <a:p>
            <a:r>
              <a:rPr lang="en-GB" dirty="0"/>
              <a:t> Moreover, digital marketing is the way forward and if done right an unprecedented sales boom is just within reach.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FBA23B-0BA7-4F75-8400-D4032A04E87E}"/>
              </a:ext>
            </a:extLst>
          </p:cNvPr>
          <p:cNvSpPr txBox="1"/>
          <p:nvPr/>
        </p:nvSpPr>
        <p:spPr>
          <a:xfrm>
            <a:off x="171451" y="361950"/>
            <a:ext cx="2552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UNIT 3-CONCLUSION</a:t>
            </a:r>
          </a:p>
          <a:p>
            <a:r>
              <a:rPr lang="en-GB" dirty="0">
                <a:solidFill>
                  <a:schemeClr val="bg1"/>
                </a:solidFill>
              </a:rPr>
              <a:t>3.3 SUMMARY</a:t>
            </a:r>
            <a:endParaRPr lang="en-Z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375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6206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1">
            <a:extLst>
              <a:ext uri="{FF2B5EF4-FFF2-40B4-BE49-F238E27FC236}">
                <a16:creationId xmlns:a16="http://schemas.microsoft.com/office/drawing/2014/main" id="{DC6F8C60-5F91-4AF4-A2B4-D2C4302BB33F}"/>
              </a:ext>
            </a:extLst>
          </p:cNvPr>
          <p:cNvGrpSpPr/>
          <p:nvPr/>
        </p:nvGrpSpPr>
        <p:grpSpPr>
          <a:xfrm>
            <a:off x="571500" y="2293045"/>
            <a:ext cx="4379913" cy="1216982"/>
            <a:chOff x="4181256" y="3224809"/>
            <a:chExt cx="4379913" cy="1216982"/>
          </a:xfrm>
        </p:grpSpPr>
        <p:sp>
          <p:nvSpPr>
            <p:cNvPr id="38" name="직사각형 37"/>
            <p:cNvSpPr/>
            <p:nvPr/>
          </p:nvSpPr>
          <p:spPr>
            <a:xfrm>
              <a:off x="4364136" y="3225982"/>
              <a:ext cx="4197033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UNIT 1. INTRODUCTION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endParaRPr lang="ko-KR" altLang="en-US" sz="280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160752" y="3641572"/>
              <a:ext cx="3400417" cy="8002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rgbClr val="193EB0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1.1. ABOUT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1.2. PROBLEM STATEMENT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1.3. HYPOTHESIS</a:t>
              </a:r>
            </a:p>
          </p:txBody>
        </p:sp>
      </p:grpSp>
      <p:grpSp>
        <p:nvGrpSpPr>
          <p:cNvPr id="22" name="Group 1">
            <a:extLst>
              <a:ext uri="{FF2B5EF4-FFF2-40B4-BE49-F238E27FC236}">
                <a16:creationId xmlns:a16="http://schemas.microsoft.com/office/drawing/2014/main" id="{7D0214F6-55D5-4943-ABF3-DD8494318B52}"/>
              </a:ext>
            </a:extLst>
          </p:cNvPr>
          <p:cNvGrpSpPr/>
          <p:nvPr/>
        </p:nvGrpSpPr>
        <p:grpSpPr>
          <a:xfrm>
            <a:off x="571500" y="3641880"/>
            <a:ext cx="4379913" cy="1216982"/>
            <a:chOff x="4181256" y="3224809"/>
            <a:chExt cx="4379913" cy="1216982"/>
          </a:xfrm>
        </p:grpSpPr>
        <p:sp>
          <p:nvSpPr>
            <p:cNvPr id="23" name="직사각형 37">
              <a:extLst>
                <a:ext uri="{FF2B5EF4-FFF2-40B4-BE49-F238E27FC236}">
                  <a16:creationId xmlns:a16="http://schemas.microsoft.com/office/drawing/2014/main" id="{D865D17B-F777-4FD2-8230-F732FA95C4AA}"/>
                </a:ext>
              </a:extLst>
            </p:cNvPr>
            <p:cNvSpPr/>
            <p:nvPr/>
          </p:nvSpPr>
          <p:spPr>
            <a:xfrm>
              <a:off x="4364136" y="3252486"/>
              <a:ext cx="4197033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UNIT 2. OVERVIEW</a:t>
              </a:r>
            </a:p>
          </p:txBody>
        </p:sp>
        <p:sp>
          <p:nvSpPr>
            <p:cNvPr id="24" name="직사각형 38">
              <a:extLst>
                <a:ext uri="{FF2B5EF4-FFF2-40B4-BE49-F238E27FC236}">
                  <a16:creationId xmlns:a16="http://schemas.microsoft.com/office/drawing/2014/main" id="{E23B952E-EE2F-4202-8442-CDF50A9B0AD6}"/>
                </a:ext>
              </a:extLst>
            </p:cNvPr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endParaRPr lang="ko-KR" altLang="en-US" sz="2800"/>
            </a:p>
          </p:txBody>
        </p:sp>
        <p:sp>
          <p:nvSpPr>
            <p:cNvPr id="25" name="직사각형 39">
              <a:extLst>
                <a:ext uri="{FF2B5EF4-FFF2-40B4-BE49-F238E27FC236}">
                  <a16:creationId xmlns:a16="http://schemas.microsoft.com/office/drawing/2014/main" id="{3B3BE372-327F-4EA0-843F-E838E3336A63}"/>
                </a:ext>
              </a:extLst>
            </p:cNvPr>
            <p:cNvSpPr/>
            <p:nvPr/>
          </p:nvSpPr>
          <p:spPr>
            <a:xfrm>
              <a:off x="5160752" y="3641572"/>
              <a:ext cx="3400417" cy="8002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rgbClr val="193EB0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2.1. Use case diagram  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2.2. Table  mapping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2.3. System interface</a:t>
              </a:r>
            </a:p>
          </p:txBody>
        </p:sp>
      </p:grpSp>
      <p:grpSp>
        <p:nvGrpSpPr>
          <p:cNvPr id="26" name="Group 1">
            <a:extLst>
              <a:ext uri="{FF2B5EF4-FFF2-40B4-BE49-F238E27FC236}">
                <a16:creationId xmlns:a16="http://schemas.microsoft.com/office/drawing/2014/main" id="{B04F504A-8F12-4222-8233-E8A01A62BE7F}"/>
              </a:ext>
            </a:extLst>
          </p:cNvPr>
          <p:cNvGrpSpPr/>
          <p:nvPr/>
        </p:nvGrpSpPr>
        <p:grpSpPr>
          <a:xfrm>
            <a:off x="571500" y="4990715"/>
            <a:ext cx="4379913" cy="1216982"/>
            <a:chOff x="4181256" y="3224809"/>
            <a:chExt cx="4379913" cy="1216982"/>
          </a:xfrm>
        </p:grpSpPr>
        <p:sp>
          <p:nvSpPr>
            <p:cNvPr id="27" name="직사각형 37">
              <a:extLst>
                <a:ext uri="{FF2B5EF4-FFF2-40B4-BE49-F238E27FC236}">
                  <a16:creationId xmlns:a16="http://schemas.microsoft.com/office/drawing/2014/main" id="{842BA52B-D28D-4DA4-ABFF-1D65A88FF870}"/>
                </a:ext>
              </a:extLst>
            </p:cNvPr>
            <p:cNvSpPr/>
            <p:nvPr/>
          </p:nvSpPr>
          <p:spPr>
            <a:xfrm>
              <a:off x="4364136" y="3225982"/>
              <a:ext cx="4197033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UNIT 3. CONCLUSION</a:t>
              </a:r>
            </a:p>
          </p:txBody>
        </p:sp>
        <p:sp>
          <p:nvSpPr>
            <p:cNvPr id="28" name="직사각형 38">
              <a:extLst>
                <a:ext uri="{FF2B5EF4-FFF2-40B4-BE49-F238E27FC236}">
                  <a16:creationId xmlns:a16="http://schemas.microsoft.com/office/drawing/2014/main" id="{DAE37420-EEA4-419E-A084-4EE55B9A58E2}"/>
                </a:ext>
              </a:extLst>
            </p:cNvPr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endParaRPr lang="ko-KR" altLang="en-US" sz="2800"/>
            </a:p>
          </p:txBody>
        </p:sp>
        <p:sp>
          <p:nvSpPr>
            <p:cNvPr id="45" name="직사각형 39">
              <a:extLst>
                <a:ext uri="{FF2B5EF4-FFF2-40B4-BE49-F238E27FC236}">
                  <a16:creationId xmlns:a16="http://schemas.microsoft.com/office/drawing/2014/main" id="{6900D595-0C92-4F9C-979A-BA20F7B7CEED}"/>
                </a:ext>
              </a:extLst>
            </p:cNvPr>
            <p:cNvSpPr/>
            <p:nvPr/>
          </p:nvSpPr>
          <p:spPr>
            <a:xfrm>
              <a:off x="5160752" y="3641572"/>
              <a:ext cx="3400417" cy="8002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rgbClr val="193EB0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3.1. PROBLEMS ENCOUNTERED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3.2.LONG TERM-GOALS 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3.3. SUMMARY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8C89596-7820-4A96-9A47-D0B8731783AD}"/>
              </a:ext>
            </a:extLst>
          </p:cNvPr>
          <p:cNvSpPr txBox="1"/>
          <p:nvPr/>
        </p:nvSpPr>
        <p:spPr>
          <a:xfrm>
            <a:off x="754380" y="621728"/>
            <a:ext cx="509396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KHOELETSO EA LIHOOAI</a:t>
            </a:r>
          </a:p>
          <a:p>
            <a:r>
              <a:rPr lang="en-GB" dirty="0"/>
              <a:t> 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174762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EA5C9F0-ED70-4102-8100-2F196910E787}"/>
              </a:ext>
            </a:extLst>
          </p:cNvPr>
          <p:cNvSpPr/>
          <p:nvPr/>
        </p:nvSpPr>
        <p:spPr>
          <a:xfrm>
            <a:off x="558800" y="511803"/>
            <a:ext cx="5824317" cy="61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1- ABOUT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1.1.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700" panose="020B0803030303020204" pitchFamily="34" charset="0"/>
              </a:rPr>
              <a:t>INTRODUCTION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13DD12-6D79-4D3A-8CDF-5B18B7D3BBF0}"/>
              </a:ext>
            </a:extLst>
          </p:cNvPr>
          <p:cNvSpPr/>
          <p:nvPr/>
        </p:nvSpPr>
        <p:spPr>
          <a:xfrm>
            <a:off x="107039" y="1536971"/>
            <a:ext cx="9676843" cy="6617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endParaRPr lang="en-US" altLang="ko-KR" sz="3200" dirty="0">
              <a:solidFill>
                <a:schemeClr val="tx1">
                  <a:lumMod val="95000"/>
                  <a:lumOff val="5000"/>
                </a:schemeClr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ko-KR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Khoeletso</a:t>
            </a:r>
            <a:r>
              <a:rPr lang="en-GB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 </a:t>
            </a:r>
            <a:r>
              <a:rPr lang="en-GB" altLang="ko-KR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ea</a:t>
            </a:r>
            <a:r>
              <a:rPr lang="en-GB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 </a:t>
            </a:r>
            <a:r>
              <a:rPr lang="en-GB" altLang="ko-KR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lihooai</a:t>
            </a:r>
            <a:r>
              <a:rPr lang="en-GB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 is  an online  platform that showcases products of different entrepreneurs in the agricultural sector aimed at solving promotional issues involving advertising and accessibility of their produce.</a:t>
            </a:r>
          </a:p>
          <a:p>
            <a:endParaRPr lang="en-GB" altLang="ko-KR" sz="3200" dirty="0">
              <a:solidFill>
                <a:schemeClr val="tx1">
                  <a:lumMod val="95000"/>
                  <a:lumOff val="5000"/>
                </a:schemeClr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  <a:p>
            <a:endParaRPr lang="en-GB" altLang="ko-KR" sz="3200" dirty="0">
              <a:solidFill>
                <a:schemeClr val="tx1">
                  <a:lumMod val="95000"/>
                  <a:lumOff val="5000"/>
                </a:schemeClr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  <a:p>
            <a:endParaRPr lang="en-GB" altLang="ko-KR" sz="3200" dirty="0">
              <a:solidFill>
                <a:schemeClr val="tx1">
                  <a:lumMod val="95000"/>
                  <a:lumOff val="5000"/>
                </a:schemeClr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  <a:p>
            <a:endParaRPr lang="en-GB" altLang="ko-KR" sz="3200" dirty="0">
              <a:solidFill>
                <a:schemeClr val="tx1">
                  <a:lumMod val="95000"/>
                  <a:lumOff val="5000"/>
                </a:schemeClr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  <a:p>
            <a:endParaRPr lang="en-GB" altLang="ko-KR" sz="3200" dirty="0">
              <a:solidFill>
                <a:schemeClr val="tx1">
                  <a:lumMod val="95000"/>
                  <a:lumOff val="5000"/>
                </a:schemeClr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  <a:p>
            <a:endParaRPr lang="en-GB" altLang="ko-KR" sz="3200" dirty="0">
              <a:solidFill>
                <a:schemeClr val="tx1">
                  <a:lumMod val="95000"/>
                  <a:lumOff val="5000"/>
                </a:schemeClr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  <a:p>
            <a:endParaRPr lang="en-GB" altLang="ko-KR" sz="3200" dirty="0">
              <a:solidFill>
                <a:schemeClr val="tx1">
                  <a:lumMod val="95000"/>
                  <a:lumOff val="5000"/>
                </a:schemeClr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  <a:p>
            <a:endParaRPr lang="en-US" altLang="ko-KR" sz="3200" dirty="0">
              <a:solidFill>
                <a:schemeClr val="tx1">
                  <a:lumMod val="95000"/>
                  <a:lumOff val="5000"/>
                </a:schemeClr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  <a:p>
            <a:r>
              <a:rPr lang="en-ZA" dirty="0" err="1"/>
              <a:t>Khoeletsadvertising</a:t>
            </a:r>
            <a:r>
              <a:rPr lang="en-ZA" dirty="0"/>
              <a:t> and accessibility of their produce</a:t>
            </a:r>
          </a:p>
          <a:p>
            <a:endParaRPr lang="en-US" altLang="ko-KR" sz="3200" dirty="0">
              <a:solidFill>
                <a:schemeClr val="tx1">
                  <a:lumMod val="95000"/>
                  <a:lumOff val="5000"/>
                </a:schemeClr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  <a:p>
            <a:endParaRPr lang="en-US" altLang="ko-KR" sz="3200" dirty="0">
              <a:solidFill>
                <a:schemeClr val="tx1">
                  <a:lumMod val="95000"/>
                  <a:lumOff val="5000"/>
                </a:schemeClr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3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73755E-CE6E-47C4-BC1D-4D6CE35BCA31}"/>
              </a:ext>
            </a:extLst>
          </p:cNvPr>
          <p:cNvSpPr/>
          <p:nvPr/>
        </p:nvSpPr>
        <p:spPr>
          <a:xfrm>
            <a:off x="410818" y="1311965"/>
            <a:ext cx="558054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1.2PROBLEM STATEMENT</a:t>
            </a:r>
          </a:p>
          <a:p>
            <a:endParaRPr lang="en-GB" altLang="ko-KR" dirty="0">
              <a:solidFill>
                <a:schemeClr val="tx1">
                  <a:lumMod val="95000"/>
                  <a:lumOff val="5000"/>
                </a:schemeClr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In Lesotho, a pressing challenge arises from the inadequate agricultural infrastructure and limited access to markets hampering farmers to market their produce efficiently.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Concurrently, a barrier in promoting their produce due to lack of lack of online platforms and secure payments methods  as such these limitations curtails economic opportunities for self-employed individuals such as farmers.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Needless to mention the unreliable supply chains and delays in payments exacerbate struggles. Consequently, there is an urgent need for a comprehensive locally tailored digital platform that connects  farmers with markets as well as the fitted ministry in Lesotho.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42BE14-6044-4B1D-B6D2-62249EAE9025}"/>
              </a:ext>
            </a:extLst>
          </p:cNvPr>
          <p:cNvSpPr txBox="1"/>
          <p:nvPr/>
        </p:nvSpPr>
        <p:spPr>
          <a:xfrm>
            <a:off x="1181101" y="409575"/>
            <a:ext cx="2607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UNIT 1 - ABOUT</a:t>
            </a:r>
          </a:p>
          <a:p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 PROBLEM STATEMENT</a:t>
            </a:r>
            <a:endParaRPr lang="en-ZA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1DCF5-9EF4-74B6-644C-18E359349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39520" y="1863814"/>
            <a:ext cx="4884123" cy="378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74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6B1A40-5653-4803-AE57-4969DBC1A082}"/>
              </a:ext>
            </a:extLst>
          </p:cNvPr>
          <p:cNvSpPr/>
          <p:nvPr/>
        </p:nvSpPr>
        <p:spPr>
          <a:xfrm>
            <a:off x="662610" y="1529332"/>
            <a:ext cx="829586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1.3 HYPOTHESIS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ko-KR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Khoeletso</a:t>
            </a:r>
            <a:r>
              <a:rPr lang="en-GB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  </a:t>
            </a:r>
            <a:r>
              <a:rPr lang="en-GB" altLang="ko-KR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ea</a:t>
            </a:r>
            <a:r>
              <a:rPr lang="en-GB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 </a:t>
            </a:r>
            <a:r>
              <a:rPr lang="en-GB" altLang="ko-KR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Lihoai</a:t>
            </a:r>
            <a:r>
              <a:rPr lang="en-GB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 will empower farmers in Lesotho by enhancing  their access to markets and optimize supply chains enabling them to promote their produce efficiently.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Simultaneously uplifting self-employed farmers without specific skill-set by providing a space to showcase their products all while connecting them with potential buyers as  well as employers within our country.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Critically addressing the economic disparities and unemployment in Lesotho hence </a:t>
            </a:r>
            <a:r>
              <a:rPr lang="en-GB" altLang="ko-KR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Khoeletso</a:t>
            </a:r>
            <a:r>
              <a:rPr lang="en-GB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 </a:t>
            </a:r>
            <a:r>
              <a:rPr lang="en-GB" altLang="ko-KR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ea</a:t>
            </a:r>
            <a:r>
              <a:rPr lang="en-GB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 </a:t>
            </a:r>
            <a:r>
              <a:rPr lang="en-GB" altLang="ko-KR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Lihoai</a:t>
            </a:r>
            <a:r>
              <a:rPr lang="en-GB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 serves as a multifaced solution.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B6833-2F1F-4E43-A250-D499ED498A72}"/>
              </a:ext>
            </a:extLst>
          </p:cNvPr>
          <p:cNvSpPr txBox="1"/>
          <p:nvPr/>
        </p:nvSpPr>
        <p:spPr>
          <a:xfrm>
            <a:off x="838201" y="609600"/>
            <a:ext cx="3147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UNIT 1-ABOUT</a:t>
            </a:r>
          </a:p>
          <a:p>
            <a:r>
              <a:rPr lang="en-GB" dirty="0">
                <a:solidFill>
                  <a:schemeClr val="bg1"/>
                </a:solidFill>
              </a:rPr>
              <a:t>1.3 HYPOTHESIS</a:t>
            </a:r>
            <a:endParaRPr lang="en-Z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951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4CA595-8C1C-4E62-A2B3-5DDA9E5906B3}"/>
              </a:ext>
            </a:extLst>
          </p:cNvPr>
          <p:cNvSpPr txBox="1"/>
          <p:nvPr/>
        </p:nvSpPr>
        <p:spPr>
          <a:xfrm>
            <a:off x="1219199" y="178904"/>
            <a:ext cx="61637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UNIT 2- OVERVIEW</a:t>
            </a:r>
          </a:p>
          <a:p>
            <a:r>
              <a:rPr lang="en-GB" sz="2400" dirty="0">
                <a:solidFill>
                  <a:schemeClr val="bg1"/>
                </a:solidFill>
              </a:rPr>
              <a:t>2.1 </a:t>
            </a:r>
            <a:r>
              <a:rPr lang="en-GB" sz="2400" dirty="0" err="1">
                <a:solidFill>
                  <a:schemeClr val="bg1"/>
                </a:solidFill>
              </a:rPr>
              <a:t>Khoeletse</a:t>
            </a:r>
            <a:r>
              <a:rPr lang="en-GB" sz="2400" dirty="0">
                <a:solidFill>
                  <a:schemeClr val="bg1"/>
                </a:solidFill>
              </a:rPr>
              <a:t> System model(use case diagram)</a:t>
            </a:r>
          </a:p>
          <a:p>
            <a:endParaRPr lang="en-ZA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4E6C02-22B0-4D6B-988F-DAAD054C1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7" y="1574393"/>
            <a:ext cx="5327373" cy="43758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C247FA-EF90-4B0F-AFD0-9A65184FE6F7}"/>
              </a:ext>
            </a:extLst>
          </p:cNvPr>
          <p:cNvSpPr txBox="1"/>
          <p:nvPr/>
        </p:nvSpPr>
        <p:spPr>
          <a:xfrm>
            <a:off x="6096000" y="1683026"/>
            <a:ext cx="3488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Farmer</a:t>
            </a:r>
            <a:r>
              <a:rPr lang="en-GB" dirty="0"/>
              <a:t> should be able to </a:t>
            </a:r>
            <a:r>
              <a:rPr lang="en-GB" b="1" dirty="0"/>
              <a:t>registe</a:t>
            </a:r>
            <a:r>
              <a:rPr lang="en-GB" dirty="0"/>
              <a:t>r with the system.</a:t>
            </a:r>
            <a:endParaRPr lang="en-ZA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DFF4B6-17C7-4E73-978D-734CD7CAF9FC}"/>
              </a:ext>
            </a:extLst>
          </p:cNvPr>
          <p:cNvCxnSpPr/>
          <p:nvPr/>
        </p:nvCxnSpPr>
        <p:spPr>
          <a:xfrm flipH="1">
            <a:off x="1577009" y="1881809"/>
            <a:ext cx="4598504" cy="80838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B7CBF1-073E-4AE6-8F65-96C859F4E03E}"/>
              </a:ext>
            </a:extLst>
          </p:cNvPr>
          <p:cNvSpPr txBox="1"/>
          <p:nvPr/>
        </p:nvSpPr>
        <p:spPr>
          <a:xfrm flipH="1">
            <a:off x="6122502" y="2452107"/>
            <a:ext cx="3316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After registration, </a:t>
            </a:r>
            <a:r>
              <a:rPr lang="en-GB" b="1" dirty="0"/>
              <a:t>Farmer </a:t>
            </a:r>
            <a:r>
              <a:rPr lang="en-GB" dirty="0"/>
              <a:t>should </a:t>
            </a:r>
            <a:r>
              <a:rPr lang="en-GB" b="1" dirty="0"/>
              <a:t>login</a:t>
            </a:r>
            <a:r>
              <a:rPr lang="en-GB" dirty="0"/>
              <a:t> and register </a:t>
            </a:r>
            <a:r>
              <a:rPr lang="en-GB" b="1" dirty="0"/>
              <a:t>product.</a:t>
            </a:r>
            <a:endParaRPr lang="en-ZA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61EECB-4615-473A-8546-7BDA2BBA65E1}"/>
              </a:ext>
            </a:extLst>
          </p:cNvPr>
          <p:cNvCxnSpPr>
            <a:cxnSpLocks/>
          </p:cNvCxnSpPr>
          <p:nvPr/>
        </p:nvCxnSpPr>
        <p:spPr>
          <a:xfrm flipH="1">
            <a:off x="3286539" y="2997607"/>
            <a:ext cx="4002156" cy="7647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790DCDA-2AFB-4181-ABA3-B2658446E4C1}"/>
              </a:ext>
            </a:extLst>
          </p:cNvPr>
          <p:cNvCxnSpPr/>
          <p:nvPr/>
        </p:nvCxnSpPr>
        <p:spPr>
          <a:xfrm flipH="1">
            <a:off x="3127513" y="2997607"/>
            <a:ext cx="3048000" cy="2094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B6A2030-CA7A-4298-BD9A-E80D0A6F1938}"/>
              </a:ext>
            </a:extLst>
          </p:cNvPr>
          <p:cNvSpPr txBox="1"/>
          <p:nvPr/>
        </p:nvSpPr>
        <p:spPr>
          <a:xfrm>
            <a:off x="6122502" y="3650975"/>
            <a:ext cx="3061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</a:t>
            </a:r>
            <a:r>
              <a:rPr lang="en-GB" b="1" dirty="0"/>
              <a:t>Ministry</a:t>
            </a:r>
            <a:r>
              <a:rPr lang="en-GB" dirty="0"/>
              <a:t> should be able to </a:t>
            </a:r>
            <a:r>
              <a:rPr lang="en-GB" b="1" dirty="0"/>
              <a:t>approve</a:t>
            </a:r>
            <a:r>
              <a:rPr lang="en-GB" dirty="0"/>
              <a:t> or</a:t>
            </a:r>
            <a:r>
              <a:rPr lang="en-GB" b="1" dirty="0"/>
              <a:t> disapprove </a:t>
            </a:r>
            <a:r>
              <a:rPr lang="en-GB" dirty="0"/>
              <a:t>registered products.</a:t>
            </a:r>
            <a:endParaRPr lang="en-Z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3BBF0E-440A-424E-84B3-CF5A52CE0924}"/>
              </a:ext>
            </a:extLst>
          </p:cNvPr>
          <p:cNvSpPr txBox="1"/>
          <p:nvPr/>
        </p:nvSpPr>
        <p:spPr>
          <a:xfrm>
            <a:off x="6175513" y="5075583"/>
            <a:ext cx="30082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</a:t>
            </a:r>
            <a:r>
              <a:rPr lang="en-GB" b="1" dirty="0"/>
              <a:t> customer </a:t>
            </a:r>
            <a:r>
              <a:rPr lang="en-GB" dirty="0"/>
              <a:t>should b e able to</a:t>
            </a:r>
            <a:r>
              <a:rPr lang="en-GB" b="1" dirty="0"/>
              <a:t> view </a:t>
            </a:r>
            <a:r>
              <a:rPr lang="en-GB" dirty="0"/>
              <a:t>available products for sale.</a:t>
            </a:r>
            <a:endParaRPr lang="en-ZA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7A4C08B-9BAC-42F3-B8F7-6506DFE8F183}"/>
              </a:ext>
            </a:extLst>
          </p:cNvPr>
          <p:cNvCxnSpPr/>
          <p:nvPr/>
        </p:nvCxnSpPr>
        <p:spPr>
          <a:xfrm flipH="1">
            <a:off x="3578087" y="4015409"/>
            <a:ext cx="2332383" cy="3445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8BCBBC2-616E-4065-8605-B64D1CB74C6F}"/>
              </a:ext>
            </a:extLst>
          </p:cNvPr>
          <p:cNvCxnSpPr/>
          <p:nvPr/>
        </p:nvCxnSpPr>
        <p:spPr>
          <a:xfrm flipH="1" flipV="1">
            <a:off x="3286539" y="5208104"/>
            <a:ext cx="3273287" cy="2517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07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D438BA-972C-4BAA-A7FB-BAD438EFF2C7}"/>
              </a:ext>
            </a:extLst>
          </p:cNvPr>
          <p:cNvSpPr txBox="1"/>
          <p:nvPr/>
        </p:nvSpPr>
        <p:spPr>
          <a:xfrm>
            <a:off x="363699" y="229703"/>
            <a:ext cx="3937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UNIT 2 - OVERVIEW</a:t>
            </a:r>
          </a:p>
          <a:p>
            <a:r>
              <a:rPr lang="en-GB" dirty="0">
                <a:solidFill>
                  <a:schemeClr val="bg1"/>
                </a:solidFill>
              </a:rPr>
              <a:t>2.3  System interface Customer page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561880-70B2-49DE-8B00-D315A7F1027B}"/>
              </a:ext>
            </a:extLst>
          </p:cNvPr>
          <p:cNvSpPr txBox="1"/>
          <p:nvPr/>
        </p:nvSpPr>
        <p:spPr>
          <a:xfrm>
            <a:off x="6265333" y="2212622"/>
            <a:ext cx="2336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is the first page of the app where the user  is able to view all available products ready for sale.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2A12CA-C3E3-467C-BFAA-38C81CD1F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85" y="1391479"/>
            <a:ext cx="6082748" cy="487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90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48DF3C-41A4-4E1C-82D5-8EF95B8A7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3378"/>
            <a:ext cx="4207867" cy="47074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5D0573-21C8-43CA-B926-013A1970E2D5}"/>
              </a:ext>
            </a:extLst>
          </p:cNvPr>
          <p:cNvSpPr txBox="1"/>
          <p:nvPr/>
        </p:nvSpPr>
        <p:spPr>
          <a:xfrm>
            <a:off x="5103628" y="1589370"/>
            <a:ext cx="420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/>
              <a:t>This is the farmer registration form.</a:t>
            </a:r>
            <a:endParaRPr lang="en-Z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B48BAD-12FF-46DC-B428-46CC37D90830}"/>
              </a:ext>
            </a:extLst>
          </p:cNvPr>
          <p:cNvSpPr txBox="1"/>
          <p:nvPr/>
        </p:nvSpPr>
        <p:spPr>
          <a:xfrm>
            <a:off x="406399" y="327378"/>
            <a:ext cx="2573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UNIT 2-OVERVIEW</a:t>
            </a:r>
          </a:p>
          <a:p>
            <a:r>
              <a:rPr lang="en-GB" dirty="0">
                <a:solidFill>
                  <a:schemeClr val="bg1"/>
                </a:solidFill>
              </a:rPr>
              <a:t>User registration</a:t>
            </a:r>
            <a:endParaRPr lang="en-Z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237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F4E659-EBE4-4C65-BCB6-93E6EED52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91" y="1392865"/>
            <a:ext cx="4688958" cy="46466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A9638B-4D9D-432D-9E41-C0E3BC5F2542}"/>
              </a:ext>
            </a:extLst>
          </p:cNvPr>
          <p:cNvSpPr txBox="1"/>
          <p:nvPr/>
        </p:nvSpPr>
        <p:spPr>
          <a:xfrm>
            <a:off x="6404713" y="1530826"/>
            <a:ext cx="3058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/>
              <a:t>This is the log in page after registration.</a:t>
            </a:r>
            <a:endParaRPr lang="en-Z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E57274-5E45-4EF9-9A50-895871B4F569}"/>
              </a:ext>
            </a:extLst>
          </p:cNvPr>
          <p:cNvSpPr txBox="1"/>
          <p:nvPr/>
        </p:nvSpPr>
        <p:spPr>
          <a:xfrm>
            <a:off x="440266" y="349956"/>
            <a:ext cx="2212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UNIT 2-OVERVIEW</a:t>
            </a:r>
          </a:p>
          <a:p>
            <a:r>
              <a:rPr lang="en-GB" dirty="0">
                <a:solidFill>
                  <a:schemeClr val="bg1"/>
                </a:solidFill>
              </a:rPr>
              <a:t>Log in page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15DC9138-E929-A551-678C-A8A0304DCE90}"/>
              </a:ext>
            </a:extLst>
          </p:cNvPr>
          <p:cNvSpPr/>
          <p:nvPr/>
        </p:nvSpPr>
        <p:spPr>
          <a:xfrm>
            <a:off x="4925342" y="1616149"/>
            <a:ext cx="1462355" cy="4423408"/>
          </a:xfrm>
          <a:prstGeom prst="rightBrace">
            <a:avLst>
              <a:gd name="adj1" fmla="val 8333"/>
              <a:gd name="adj2" fmla="val 7787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L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0E9BB3-0961-0AC0-36B9-0F8FF8327B67}"/>
              </a:ext>
            </a:extLst>
          </p:cNvPr>
          <p:cNvSpPr txBox="1"/>
          <p:nvPr/>
        </p:nvSpPr>
        <p:spPr>
          <a:xfrm>
            <a:off x="6496492" y="2554714"/>
            <a:ext cx="2615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User login details fields(id number)</a:t>
            </a:r>
            <a:endParaRPr lang="en-L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D84991-FADA-8DBA-BFCD-9D6B6527283F}"/>
              </a:ext>
            </a:extLst>
          </p:cNvPr>
          <p:cNvCxnSpPr>
            <a:cxnSpLocks/>
          </p:cNvCxnSpPr>
          <p:nvPr/>
        </p:nvCxnSpPr>
        <p:spPr>
          <a:xfrm flipH="1">
            <a:off x="4925343" y="2821705"/>
            <a:ext cx="1720005" cy="7295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5D82E45-C1B4-223E-152F-AAF7AFBC7D28}"/>
              </a:ext>
            </a:extLst>
          </p:cNvPr>
          <p:cNvSpPr txBox="1"/>
          <p:nvPr/>
        </p:nvSpPr>
        <p:spPr>
          <a:xfrm>
            <a:off x="6496492" y="3656956"/>
            <a:ext cx="213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Login button</a:t>
            </a:r>
            <a:endParaRPr lang="en-L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C7F646-D8DD-59EF-B524-E0955019E723}"/>
              </a:ext>
            </a:extLst>
          </p:cNvPr>
          <p:cNvCxnSpPr>
            <a:cxnSpLocks/>
          </p:cNvCxnSpPr>
          <p:nvPr/>
        </p:nvCxnSpPr>
        <p:spPr>
          <a:xfrm flipH="1">
            <a:off x="3179135" y="3845593"/>
            <a:ext cx="3225578" cy="6753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758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  <p:bldP spid="4" grpId="0"/>
      <p:bldP spid="14" grpId="0"/>
    </p:bldLst>
  </p:timing>
</p:sld>
</file>

<file path=ppt/theme/theme1.xml><?xml version="1.0" encoding="utf-8"?>
<a:theme xmlns:a="http://schemas.openxmlformats.org/drawingml/2006/main" name="SIC_Template_AI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4798</TotalTime>
  <Words>706</Words>
  <Application>Microsoft Office PowerPoint</Application>
  <PresentationFormat>Custom</PresentationFormat>
  <Paragraphs>184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맑은 고딕</vt:lpstr>
      <vt:lpstr>Arial</vt:lpstr>
      <vt:lpstr>Calibri</vt:lpstr>
      <vt:lpstr>Samsung Sharp Sans</vt:lpstr>
      <vt:lpstr>Samsung Sharp Sans Bold</vt:lpstr>
      <vt:lpstr>SamsungOne 300</vt:lpstr>
      <vt:lpstr>SamsungOne 400</vt:lpstr>
      <vt:lpstr>SamsungOne 400C</vt:lpstr>
      <vt:lpstr>SamsungOne 700</vt:lpstr>
      <vt:lpstr>Wingdings</vt:lpstr>
      <vt:lpstr>SIC_Template_AI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in Python</dc:title>
  <dc:creator>Soon Yong Chang</dc:creator>
  <cp:lastModifiedBy>Eric</cp:lastModifiedBy>
  <cp:revision>2092</cp:revision>
  <dcterms:created xsi:type="dcterms:W3CDTF">2019-07-06T14:12:49Z</dcterms:created>
  <dcterms:modified xsi:type="dcterms:W3CDTF">2023-10-13T18:43:11Z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</Properties>
</file>